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5" r:id="rId3"/>
    <p:sldId id="316" r:id="rId4"/>
    <p:sldId id="317" r:id="rId5"/>
    <p:sldId id="324" r:id="rId6"/>
    <p:sldId id="325" r:id="rId7"/>
    <p:sldId id="321" r:id="rId8"/>
    <p:sldId id="326" r:id="rId9"/>
    <p:sldId id="322" r:id="rId10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 Bardos" initials="DB" lastIdx="1" clrIdx="0">
    <p:extLst>
      <p:ext uri="{19B8F6BF-5375-455C-9EA6-DF929625EA0E}">
        <p15:presenceInfo xmlns:p15="http://schemas.microsoft.com/office/powerpoint/2012/main" userId="24574bc53b4a81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EB6"/>
    <a:srgbClr val="DA5C57"/>
    <a:srgbClr val="9ACA3C"/>
    <a:srgbClr val="FFED00"/>
    <a:srgbClr val="FFCC00"/>
    <a:srgbClr val="034B77"/>
    <a:srgbClr val="003399"/>
    <a:srgbClr val="F2F2F2"/>
    <a:srgbClr val="FFFFFF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196" autoAdjust="0"/>
  </p:normalViewPr>
  <p:slideViewPr>
    <p:cSldViewPr>
      <p:cViewPr>
        <p:scale>
          <a:sx n="50" d="100"/>
          <a:sy n="50" d="100"/>
        </p:scale>
        <p:origin x="120" y="14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88" y="4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7CE6DF-A902-41D2-96C0-9FCD4D44D64F}" type="doc">
      <dgm:prSet loTypeId="urn:microsoft.com/office/officeart/2005/8/layout/process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o-RO"/>
        </a:p>
      </dgm:t>
    </dgm:pt>
    <dgm:pt modelId="{B7497890-8FC7-4165-BB63-5B5576ABFE64}">
      <dgm:prSet phldrT="[Text]" custT="1"/>
      <dgm:spPr/>
      <dgm:t>
        <a:bodyPr/>
        <a:lstStyle/>
        <a:p>
          <a:pPr rtl="0"/>
          <a:r>
            <a:rPr lang="en-US" sz="2000" b="1" i="0" u="none" strike="noStrike" cap="none" spc="0" baseline="0" noProof="0" dirty="0" smtClean="0"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Identifying the need at the</a:t>
          </a:r>
          <a:r>
            <a:rPr lang="ro-RO" sz="2000" b="1" i="0" u="none" strike="noStrike" cap="none" spc="0" baseline="0" noProof="0" dirty="0" smtClean="0"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en-US" sz="2000" b="1" i="0" u="none" strike="noStrike" cap="none" spc="0" baseline="0" noProof="0" dirty="0" smtClean="0"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organizational level</a:t>
          </a:r>
          <a:endParaRPr lang="en-US" sz="2000" b="1" i="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3C3138B-0085-4A13-8023-51BB4D8CA0A6}" type="parTrans" cxnId="{9DA8CF6A-552E-442F-A4E2-D8CDAC560E22}">
      <dgm:prSet/>
      <dgm:spPr/>
      <dgm:t>
        <a:bodyPr/>
        <a:lstStyle/>
        <a:p>
          <a:endParaRPr lang="ro-RO"/>
        </a:p>
      </dgm:t>
    </dgm:pt>
    <dgm:pt modelId="{46BACB62-FF41-4348-AEA2-1B9019A900F7}" type="sibTrans" cxnId="{9DA8CF6A-552E-442F-A4E2-D8CDAC560E22}">
      <dgm:prSet/>
      <dgm:spPr/>
      <dgm:t>
        <a:bodyPr/>
        <a:lstStyle/>
        <a:p>
          <a:endParaRPr lang="ro-RO"/>
        </a:p>
      </dgm:t>
    </dgm:pt>
    <dgm:pt modelId="{3F4266E8-AD50-45A9-BD36-FEDF9441CFD5}">
      <dgm:prSet phldrT="[Text]" custT="1"/>
      <dgm:spPr/>
      <dgm:t>
        <a:bodyPr/>
        <a:lstStyle/>
        <a:p>
          <a:pPr rtl="0"/>
          <a:r>
            <a:rPr lang="en-US" sz="2000" b="1" i="0" u="none" strike="noStrike" cap="none" spc="0" baseline="0" noProof="0" dirty="0" smtClean="0"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Identifying a partner, on the other side of the border, with the same type of need</a:t>
          </a:r>
          <a:endParaRPr lang="en-US" sz="2000" b="1" i="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234ACCC-FCCA-47DB-AFF3-74D1A3DCF68D}" type="parTrans" cxnId="{2196891D-5823-4478-86D1-32270D66DC65}">
      <dgm:prSet/>
      <dgm:spPr/>
      <dgm:t>
        <a:bodyPr/>
        <a:lstStyle/>
        <a:p>
          <a:endParaRPr lang="ro-RO"/>
        </a:p>
      </dgm:t>
    </dgm:pt>
    <dgm:pt modelId="{A77F5CC7-6727-43DA-841C-2A485A6DABE1}" type="sibTrans" cxnId="{2196891D-5823-4478-86D1-32270D66DC65}">
      <dgm:prSet/>
      <dgm:spPr/>
      <dgm:t>
        <a:bodyPr/>
        <a:lstStyle/>
        <a:p>
          <a:endParaRPr lang="ro-RO"/>
        </a:p>
      </dgm:t>
    </dgm:pt>
    <dgm:pt modelId="{C5802616-FAA8-4FBD-A45A-692D3EB4C8E6}">
      <dgm:prSet phldrT="[Text]" custT="1"/>
      <dgm:spPr/>
      <dgm:t>
        <a:bodyPr/>
        <a:lstStyle/>
        <a:p>
          <a:pPr rtl="0"/>
          <a:r>
            <a:rPr lang="en-US" sz="2000" b="1" i="0" u="none" strike="noStrike" cap="none" spc="0" baseline="0" noProof="0" dirty="0" smtClean="0"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Signing the partnership agreement</a:t>
          </a:r>
          <a:endParaRPr lang="en-US" sz="2000" b="1" i="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B510F2D-E205-4513-A2E3-B22B0D3F1DD9}" type="parTrans" cxnId="{07344135-A4DB-4FFD-BF4D-0805CFB0FB86}">
      <dgm:prSet/>
      <dgm:spPr/>
      <dgm:t>
        <a:bodyPr/>
        <a:lstStyle/>
        <a:p>
          <a:endParaRPr lang="ro-RO"/>
        </a:p>
      </dgm:t>
    </dgm:pt>
    <dgm:pt modelId="{4ED7E557-3E6E-4995-99A2-C55D8E90D677}" type="sibTrans" cxnId="{07344135-A4DB-4FFD-BF4D-0805CFB0FB86}">
      <dgm:prSet/>
      <dgm:spPr/>
      <dgm:t>
        <a:bodyPr/>
        <a:lstStyle/>
        <a:p>
          <a:endParaRPr lang="ro-RO"/>
        </a:p>
      </dgm:t>
    </dgm:pt>
    <dgm:pt modelId="{98557519-AB06-4090-BBB5-0A8206A9F835}">
      <dgm:prSet phldrT="[Text]" custT="1"/>
      <dgm:spPr/>
      <dgm:t>
        <a:bodyPr/>
        <a:lstStyle/>
        <a:p>
          <a:pPr rtl="0"/>
          <a:r>
            <a:rPr lang="en-US" sz="2000" b="1" i="0" u="none" strike="noStrike" cap="none" spc="0" baseline="0" noProof="0" dirty="0" smtClean="0"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Project preparation</a:t>
          </a:r>
          <a:endParaRPr lang="en-US" sz="2000" b="1" i="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98BFCB3-93B0-4954-8D9B-04003159C3EE}" type="parTrans" cxnId="{03509643-4CD0-45DF-8899-67C1AEE83ABA}">
      <dgm:prSet/>
      <dgm:spPr/>
      <dgm:t>
        <a:bodyPr/>
        <a:lstStyle/>
        <a:p>
          <a:endParaRPr lang="ro-RO"/>
        </a:p>
      </dgm:t>
    </dgm:pt>
    <dgm:pt modelId="{E2800CF8-4BEB-4752-93C1-638958E0D55A}" type="sibTrans" cxnId="{03509643-4CD0-45DF-8899-67C1AEE83ABA}">
      <dgm:prSet/>
      <dgm:spPr/>
      <dgm:t>
        <a:bodyPr/>
        <a:lstStyle/>
        <a:p>
          <a:endParaRPr lang="ro-RO"/>
        </a:p>
      </dgm:t>
    </dgm:pt>
    <dgm:pt modelId="{37D4EE13-FDE7-42EB-A029-059EE500E5CC}">
      <dgm:prSet phldrT="[Text]" custT="1"/>
      <dgm:spPr/>
      <dgm:t>
        <a:bodyPr/>
        <a:lstStyle/>
        <a:p>
          <a:pPr rtl="0"/>
          <a:r>
            <a:rPr lang="en-US" sz="2000" b="1" i="0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Project submission</a:t>
          </a:r>
          <a:endParaRPr lang="en-US" sz="2000" b="1" i="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AC04BA8-EBB4-4E04-A7B8-9A595EC6E2CF}" type="parTrans" cxnId="{F868CD11-688A-4297-A503-BB34688A712F}">
      <dgm:prSet/>
      <dgm:spPr/>
      <dgm:t>
        <a:bodyPr/>
        <a:lstStyle/>
        <a:p>
          <a:endParaRPr lang="ro-RO"/>
        </a:p>
      </dgm:t>
    </dgm:pt>
    <dgm:pt modelId="{6A5BCB6C-702F-491A-8F39-279F7144AF78}" type="sibTrans" cxnId="{F868CD11-688A-4297-A503-BB34688A712F}">
      <dgm:prSet/>
      <dgm:spPr/>
      <dgm:t>
        <a:bodyPr/>
        <a:lstStyle/>
        <a:p>
          <a:endParaRPr lang="ro-RO"/>
        </a:p>
      </dgm:t>
    </dgm:pt>
    <dgm:pt modelId="{E6278504-6256-44A9-8336-19101578517B}" type="pres">
      <dgm:prSet presAssocID="{867CE6DF-A902-41D2-96C0-9FCD4D44D64F}" presName="linearFlow" presStyleCnt="0">
        <dgm:presLayoutVars>
          <dgm:resizeHandles val="exact"/>
        </dgm:presLayoutVars>
      </dgm:prSet>
      <dgm:spPr/>
    </dgm:pt>
    <dgm:pt modelId="{7D23384A-1C06-4B0A-B188-F6F7CC20D73E}" type="pres">
      <dgm:prSet presAssocID="{B7497890-8FC7-4165-BB63-5B5576ABFE64}" presName="node" presStyleLbl="node1" presStyleIdx="0" presStyleCnt="5" custScaleX="326524">
        <dgm:presLayoutVars>
          <dgm:bulletEnabled val="1"/>
        </dgm:presLayoutVars>
      </dgm:prSet>
      <dgm:spPr/>
    </dgm:pt>
    <dgm:pt modelId="{EE7FD0DB-4561-491A-94BF-49A8A749D6A6}" type="pres">
      <dgm:prSet presAssocID="{46BACB62-FF41-4348-AEA2-1B9019A900F7}" presName="sibTrans" presStyleLbl="sibTrans2D1" presStyleIdx="0" presStyleCnt="4"/>
      <dgm:spPr/>
    </dgm:pt>
    <dgm:pt modelId="{07A2C125-EE40-4D4D-98FC-173D3FE642E6}" type="pres">
      <dgm:prSet presAssocID="{46BACB62-FF41-4348-AEA2-1B9019A900F7}" presName="connectorText" presStyleLbl="sibTrans2D1" presStyleIdx="0" presStyleCnt="4"/>
      <dgm:spPr/>
    </dgm:pt>
    <dgm:pt modelId="{48057439-BC61-4579-99DF-0A27B0B2397C}" type="pres">
      <dgm:prSet presAssocID="{3F4266E8-AD50-45A9-BD36-FEDF9441CFD5}" presName="node" presStyleLbl="node1" presStyleIdx="1" presStyleCnt="5" custScaleX="326524" custScaleY="115676">
        <dgm:presLayoutVars>
          <dgm:bulletEnabled val="1"/>
        </dgm:presLayoutVars>
      </dgm:prSet>
      <dgm:spPr/>
    </dgm:pt>
    <dgm:pt modelId="{0E615BC2-8D0C-4D8F-B4A6-3CF47FD4A60E}" type="pres">
      <dgm:prSet presAssocID="{A77F5CC7-6727-43DA-841C-2A485A6DABE1}" presName="sibTrans" presStyleLbl="sibTrans2D1" presStyleIdx="1" presStyleCnt="4"/>
      <dgm:spPr/>
    </dgm:pt>
    <dgm:pt modelId="{922B034D-AE0C-4195-8CAF-81F691FB5A43}" type="pres">
      <dgm:prSet presAssocID="{A77F5CC7-6727-43DA-841C-2A485A6DABE1}" presName="connectorText" presStyleLbl="sibTrans2D1" presStyleIdx="1" presStyleCnt="4"/>
      <dgm:spPr/>
    </dgm:pt>
    <dgm:pt modelId="{87B4F22A-FB04-41DC-9AA8-D4FBB289B025}" type="pres">
      <dgm:prSet presAssocID="{C5802616-FAA8-4FBD-A45A-692D3EB4C8E6}" presName="node" presStyleLbl="node1" presStyleIdx="2" presStyleCnt="5" custScaleX="326524">
        <dgm:presLayoutVars>
          <dgm:bulletEnabled val="1"/>
        </dgm:presLayoutVars>
      </dgm:prSet>
      <dgm:spPr/>
    </dgm:pt>
    <dgm:pt modelId="{CFED85A5-EC29-49AF-B547-0A9DF5B91491}" type="pres">
      <dgm:prSet presAssocID="{4ED7E557-3E6E-4995-99A2-C55D8E90D677}" presName="sibTrans" presStyleLbl="sibTrans2D1" presStyleIdx="2" presStyleCnt="4"/>
      <dgm:spPr/>
    </dgm:pt>
    <dgm:pt modelId="{1212865B-0EA0-4B87-B226-CB0D2A36A0CE}" type="pres">
      <dgm:prSet presAssocID="{4ED7E557-3E6E-4995-99A2-C55D8E90D677}" presName="connectorText" presStyleLbl="sibTrans2D1" presStyleIdx="2" presStyleCnt="4"/>
      <dgm:spPr/>
    </dgm:pt>
    <dgm:pt modelId="{CBAA97C2-04B1-471A-854A-D37B7758558F}" type="pres">
      <dgm:prSet presAssocID="{98557519-AB06-4090-BBB5-0A8206A9F835}" presName="node" presStyleLbl="node1" presStyleIdx="3" presStyleCnt="5" custScaleX="326524">
        <dgm:presLayoutVars>
          <dgm:bulletEnabled val="1"/>
        </dgm:presLayoutVars>
      </dgm:prSet>
      <dgm:spPr/>
    </dgm:pt>
    <dgm:pt modelId="{8232FC06-5EE1-49B5-B1A7-F0575EFC6E66}" type="pres">
      <dgm:prSet presAssocID="{E2800CF8-4BEB-4752-93C1-638958E0D55A}" presName="sibTrans" presStyleLbl="sibTrans2D1" presStyleIdx="3" presStyleCnt="4"/>
      <dgm:spPr/>
    </dgm:pt>
    <dgm:pt modelId="{90EF9F7D-0D04-4D8B-8528-08F960B3732B}" type="pres">
      <dgm:prSet presAssocID="{E2800CF8-4BEB-4752-93C1-638958E0D55A}" presName="connectorText" presStyleLbl="sibTrans2D1" presStyleIdx="3" presStyleCnt="4"/>
      <dgm:spPr/>
    </dgm:pt>
    <dgm:pt modelId="{A8C0D5D4-9F53-4676-A9C5-DE07B3D7C1FD}" type="pres">
      <dgm:prSet presAssocID="{37D4EE13-FDE7-42EB-A029-059EE500E5CC}" presName="node" presStyleLbl="node1" presStyleIdx="4" presStyleCnt="5" custScaleX="326524">
        <dgm:presLayoutVars>
          <dgm:bulletEnabled val="1"/>
        </dgm:presLayoutVars>
      </dgm:prSet>
      <dgm:spPr/>
    </dgm:pt>
  </dgm:ptLst>
  <dgm:cxnLst>
    <dgm:cxn modelId="{649C1349-A876-42A1-B0B4-8E123AA54FF2}" type="presOf" srcId="{867CE6DF-A902-41D2-96C0-9FCD4D44D64F}" destId="{E6278504-6256-44A9-8336-19101578517B}" srcOrd="0" destOrd="0" presId="urn:microsoft.com/office/officeart/2005/8/layout/process2"/>
    <dgm:cxn modelId="{4BE58BBF-B62D-4318-BBF6-598699E495F6}" type="presOf" srcId="{3F4266E8-AD50-45A9-BD36-FEDF9441CFD5}" destId="{48057439-BC61-4579-99DF-0A27B0B2397C}" srcOrd="0" destOrd="0" presId="urn:microsoft.com/office/officeart/2005/8/layout/process2"/>
    <dgm:cxn modelId="{03509643-4CD0-45DF-8899-67C1AEE83ABA}" srcId="{867CE6DF-A902-41D2-96C0-9FCD4D44D64F}" destId="{98557519-AB06-4090-BBB5-0A8206A9F835}" srcOrd="3" destOrd="0" parTransId="{B98BFCB3-93B0-4954-8D9B-04003159C3EE}" sibTransId="{E2800CF8-4BEB-4752-93C1-638958E0D55A}"/>
    <dgm:cxn modelId="{976F69CD-807C-4EEF-B610-4F3612B0E76B}" type="presOf" srcId="{B7497890-8FC7-4165-BB63-5B5576ABFE64}" destId="{7D23384A-1C06-4B0A-B188-F6F7CC20D73E}" srcOrd="0" destOrd="0" presId="urn:microsoft.com/office/officeart/2005/8/layout/process2"/>
    <dgm:cxn modelId="{F868CD11-688A-4297-A503-BB34688A712F}" srcId="{867CE6DF-A902-41D2-96C0-9FCD4D44D64F}" destId="{37D4EE13-FDE7-42EB-A029-059EE500E5CC}" srcOrd="4" destOrd="0" parTransId="{BAC04BA8-EBB4-4E04-A7B8-9A595EC6E2CF}" sibTransId="{6A5BCB6C-702F-491A-8F39-279F7144AF78}"/>
    <dgm:cxn modelId="{07344135-A4DB-4FFD-BF4D-0805CFB0FB86}" srcId="{867CE6DF-A902-41D2-96C0-9FCD4D44D64F}" destId="{C5802616-FAA8-4FBD-A45A-692D3EB4C8E6}" srcOrd="2" destOrd="0" parTransId="{BB510F2D-E205-4513-A2E3-B22B0D3F1DD9}" sibTransId="{4ED7E557-3E6E-4995-99A2-C55D8E90D677}"/>
    <dgm:cxn modelId="{4A49FB07-976D-42BD-B298-9D339D80FDC2}" type="presOf" srcId="{4ED7E557-3E6E-4995-99A2-C55D8E90D677}" destId="{CFED85A5-EC29-49AF-B547-0A9DF5B91491}" srcOrd="0" destOrd="0" presId="urn:microsoft.com/office/officeart/2005/8/layout/process2"/>
    <dgm:cxn modelId="{A4852AE9-AF2E-43A3-8C9B-175E94D01996}" type="presOf" srcId="{A77F5CC7-6727-43DA-841C-2A485A6DABE1}" destId="{922B034D-AE0C-4195-8CAF-81F691FB5A43}" srcOrd="1" destOrd="0" presId="urn:microsoft.com/office/officeart/2005/8/layout/process2"/>
    <dgm:cxn modelId="{BA385CF5-430B-4634-B92B-F4EB587DFBD5}" type="presOf" srcId="{C5802616-FAA8-4FBD-A45A-692D3EB4C8E6}" destId="{87B4F22A-FB04-41DC-9AA8-D4FBB289B025}" srcOrd="0" destOrd="0" presId="urn:microsoft.com/office/officeart/2005/8/layout/process2"/>
    <dgm:cxn modelId="{2B5557FF-2D9F-4D69-8348-31B570A10F38}" type="presOf" srcId="{46BACB62-FF41-4348-AEA2-1B9019A900F7}" destId="{07A2C125-EE40-4D4D-98FC-173D3FE642E6}" srcOrd="1" destOrd="0" presId="urn:microsoft.com/office/officeart/2005/8/layout/process2"/>
    <dgm:cxn modelId="{2196891D-5823-4478-86D1-32270D66DC65}" srcId="{867CE6DF-A902-41D2-96C0-9FCD4D44D64F}" destId="{3F4266E8-AD50-45A9-BD36-FEDF9441CFD5}" srcOrd="1" destOrd="0" parTransId="{F234ACCC-FCCA-47DB-AFF3-74D1A3DCF68D}" sibTransId="{A77F5CC7-6727-43DA-841C-2A485A6DABE1}"/>
    <dgm:cxn modelId="{585242BF-C757-4968-AFE2-8181B0022EFA}" type="presOf" srcId="{A77F5CC7-6727-43DA-841C-2A485A6DABE1}" destId="{0E615BC2-8D0C-4D8F-B4A6-3CF47FD4A60E}" srcOrd="0" destOrd="0" presId="urn:microsoft.com/office/officeart/2005/8/layout/process2"/>
    <dgm:cxn modelId="{09FFE85E-FBAB-4F73-BD75-CC27DBEBFE3A}" type="presOf" srcId="{E2800CF8-4BEB-4752-93C1-638958E0D55A}" destId="{90EF9F7D-0D04-4D8B-8528-08F960B3732B}" srcOrd="1" destOrd="0" presId="urn:microsoft.com/office/officeart/2005/8/layout/process2"/>
    <dgm:cxn modelId="{06F6F3DB-2CE8-4C6F-B886-2E5DE16B548A}" type="presOf" srcId="{4ED7E557-3E6E-4995-99A2-C55D8E90D677}" destId="{1212865B-0EA0-4B87-B226-CB0D2A36A0CE}" srcOrd="1" destOrd="0" presId="urn:microsoft.com/office/officeart/2005/8/layout/process2"/>
    <dgm:cxn modelId="{9DA8CF6A-552E-442F-A4E2-D8CDAC560E22}" srcId="{867CE6DF-A902-41D2-96C0-9FCD4D44D64F}" destId="{B7497890-8FC7-4165-BB63-5B5576ABFE64}" srcOrd="0" destOrd="0" parTransId="{43C3138B-0085-4A13-8023-51BB4D8CA0A6}" sibTransId="{46BACB62-FF41-4348-AEA2-1B9019A900F7}"/>
    <dgm:cxn modelId="{8146FC87-EB69-4679-AA1F-CBA6852894D7}" type="presOf" srcId="{98557519-AB06-4090-BBB5-0A8206A9F835}" destId="{CBAA97C2-04B1-471A-854A-D37B7758558F}" srcOrd="0" destOrd="0" presId="urn:microsoft.com/office/officeart/2005/8/layout/process2"/>
    <dgm:cxn modelId="{E15C9BB1-1629-4CA6-8766-9238F7AA8A4B}" type="presOf" srcId="{E2800CF8-4BEB-4752-93C1-638958E0D55A}" destId="{8232FC06-5EE1-49B5-B1A7-F0575EFC6E66}" srcOrd="0" destOrd="0" presId="urn:microsoft.com/office/officeart/2005/8/layout/process2"/>
    <dgm:cxn modelId="{D883E014-F63F-4AEB-BC8E-4BFF44F7F51A}" type="presOf" srcId="{46BACB62-FF41-4348-AEA2-1B9019A900F7}" destId="{EE7FD0DB-4561-491A-94BF-49A8A749D6A6}" srcOrd="0" destOrd="0" presId="urn:microsoft.com/office/officeart/2005/8/layout/process2"/>
    <dgm:cxn modelId="{F4F232A6-CAB0-4E98-8C80-B576E7CEEBD7}" type="presOf" srcId="{37D4EE13-FDE7-42EB-A029-059EE500E5CC}" destId="{A8C0D5D4-9F53-4676-A9C5-DE07B3D7C1FD}" srcOrd="0" destOrd="0" presId="urn:microsoft.com/office/officeart/2005/8/layout/process2"/>
    <dgm:cxn modelId="{AC00DF8A-12A0-4AD5-817F-2D1FA745C157}" type="presParOf" srcId="{E6278504-6256-44A9-8336-19101578517B}" destId="{7D23384A-1C06-4B0A-B188-F6F7CC20D73E}" srcOrd="0" destOrd="0" presId="urn:microsoft.com/office/officeart/2005/8/layout/process2"/>
    <dgm:cxn modelId="{A6B5715C-19A1-446A-BBB8-F3439B47C82B}" type="presParOf" srcId="{E6278504-6256-44A9-8336-19101578517B}" destId="{EE7FD0DB-4561-491A-94BF-49A8A749D6A6}" srcOrd="1" destOrd="0" presId="urn:microsoft.com/office/officeart/2005/8/layout/process2"/>
    <dgm:cxn modelId="{CADDAC3C-AF63-4A09-9853-3E17EFFC2A89}" type="presParOf" srcId="{EE7FD0DB-4561-491A-94BF-49A8A749D6A6}" destId="{07A2C125-EE40-4D4D-98FC-173D3FE642E6}" srcOrd="0" destOrd="0" presId="urn:microsoft.com/office/officeart/2005/8/layout/process2"/>
    <dgm:cxn modelId="{355CAF32-E859-437F-9168-F904218F4982}" type="presParOf" srcId="{E6278504-6256-44A9-8336-19101578517B}" destId="{48057439-BC61-4579-99DF-0A27B0B2397C}" srcOrd="2" destOrd="0" presId="urn:microsoft.com/office/officeart/2005/8/layout/process2"/>
    <dgm:cxn modelId="{E936F00A-04BC-4E84-89B3-ACA886A84AB6}" type="presParOf" srcId="{E6278504-6256-44A9-8336-19101578517B}" destId="{0E615BC2-8D0C-4D8F-B4A6-3CF47FD4A60E}" srcOrd="3" destOrd="0" presId="urn:microsoft.com/office/officeart/2005/8/layout/process2"/>
    <dgm:cxn modelId="{C39FF297-187C-4FB7-BA5A-FAB0B1B1044B}" type="presParOf" srcId="{0E615BC2-8D0C-4D8F-B4A6-3CF47FD4A60E}" destId="{922B034D-AE0C-4195-8CAF-81F691FB5A43}" srcOrd="0" destOrd="0" presId="urn:microsoft.com/office/officeart/2005/8/layout/process2"/>
    <dgm:cxn modelId="{FBCAE3EC-DE57-4DBC-A98F-D4C0B29146F6}" type="presParOf" srcId="{E6278504-6256-44A9-8336-19101578517B}" destId="{87B4F22A-FB04-41DC-9AA8-D4FBB289B025}" srcOrd="4" destOrd="0" presId="urn:microsoft.com/office/officeart/2005/8/layout/process2"/>
    <dgm:cxn modelId="{0F7DFEF6-AF57-49BF-A556-69033587052B}" type="presParOf" srcId="{E6278504-6256-44A9-8336-19101578517B}" destId="{CFED85A5-EC29-49AF-B547-0A9DF5B91491}" srcOrd="5" destOrd="0" presId="urn:microsoft.com/office/officeart/2005/8/layout/process2"/>
    <dgm:cxn modelId="{F0F916FC-5DF9-4EF1-BB2B-BF0A1B70DC8A}" type="presParOf" srcId="{CFED85A5-EC29-49AF-B547-0A9DF5B91491}" destId="{1212865B-0EA0-4B87-B226-CB0D2A36A0CE}" srcOrd="0" destOrd="0" presId="urn:microsoft.com/office/officeart/2005/8/layout/process2"/>
    <dgm:cxn modelId="{59543664-8EA7-4451-87CC-4BDBC1C100FA}" type="presParOf" srcId="{E6278504-6256-44A9-8336-19101578517B}" destId="{CBAA97C2-04B1-471A-854A-D37B7758558F}" srcOrd="6" destOrd="0" presId="urn:microsoft.com/office/officeart/2005/8/layout/process2"/>
    <dgm:cxn modelId="{72AFBA97-9EF7-4C12-A9B8-55FC5C6FDF53}" type="presParOf" srcId="{E6278504-6256-44A9-8336-19101578517B}" destId="{8232FC06-5EE1-49B5-B1A7-F0575EFC6E66}" srcOrd="7" destOrd="0" presId="urn:microsoft.com/office/officeart/2005/8/layout/process2"/>
    <dgm:cxn modelId="{0D68F117-AE24-48FF-A966-27ADFC9E2AFD}" type="presParOf" srcId="{8232FC06-5EE1-49B5-B1A7-F0575EFC6E66}" destId="{90EF9F7D-0D04-4D8B-8528-08F960B3732B}" srcOrd="0" destOrd="0" presId="urn:microsoft.com/office/officeart/2005/8/layout/process2"/>
    <dgm:cxn modelId="{A8DA4CBC-CD29-4B05-8EB6-CD47BB3375C7}" type="presParOf" srcId="{E6278504-6256-44A9-8336-19101578517B}" destId="{A8C0D5D4-9F53-4676-A9C5-DE07B3D7C1FD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3384A-1C06-4B0A-B188-F6F7CC20D73E}">
      <dsp:nvSpPr>
        <dsp:cNvPr id="0" name=""/>
        <dsp:cNvSpPr/>
      </dsp:nvSpPr>
      <dsp:spPr>
        <a:xfrm>
          <a:off x="606882" y="3338"/>
          <a:ext cx="7872612" cy="60275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u="none" strike="noStrike" kern="1200" cap="none" spc="0" baseline="0" noProof="0" dirty="0" smtClean="0"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Identifying the need at the</a:t>
          </a:r>
          <a:r>
            <a:rPr lang="ro-RO" sz="2000" b="1" i="0" u="none" strike="noStrike" kern="1200" cap="none" spc="0" baseline="0" noProof="0" dirty="0" smtClean="0"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en-US" sz="2000" b="1" i="0" u="none" strike="noStrike" kern="1200" cap="none" spc="0" baseline="0" noProof="0" dirty="0" smtClean="0"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organizational level</a:t>
          </a:r>
          <a:endParaRPr lang="en-US" sz="2000" b="1" i="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624536" y="20992"/>
        <a:ext cx="7837304" cy="567451"/>
      </dsp:txXfrm>
    </dsp:sp>
    <dsp:sp modelId="{EE7FD0DB-4561-491A-94BF-49A8A749D6A6}">
      <dsp:nvSpPr>
        <dsp:cNvPr id="0" name=""/>
        <dsp:cNvSpPr/>
      </dsp:nvSpPr>
      <dsp:spPr>
        <a:xfrm rot="5400000">
          <a:off x="4430171" y="621167"/>
          <a:ext cx="226034" cy="271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1100" kern="1200"/>
        </a:p>
      </dsp:txBody>
      <dsp:txXfrm rot="-5400000">
        <a:off x="4461816" y="643770"/>
        <a:ext cx="162745" cy="158224"/>
      </dsp:txXfrm>
    </dsp:sp>
    <dsp:sp modelId="{48057439-BC61-4579-99DF-0A27B0B2397C}">
      <dsp:nvSpPr>
        <dsp:cNvPr id="0" name=""/>
        <dsp:cNvSpPr/>
      </dsp:nvSpPr>
      <dsp:spPr>
        <a:xfrm>
          <a:off x="606882" y="907477"/>
          <a:ext cx="7872612" cy="697247"/>
        </a:xfrm>
        <a:prstGeom prst="roundRect">
          <a:avLst>
            <a:gd name="adj" fmla="val 1000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u="none" strike="noStrike" kern="1200" cap="none" spc="0" baseline="0" noProof="0" dirty="0" smtClean="0"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Identifying a partner, on the other side of the border, with the same type of need</a:t>
          </a:r>
          <a:endParaRPr lang="en-US" sz="2000" b="1" i="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627304" y="927899"/>
        <a:ext cx="7831768" cy="656403"/>
      </dsp:txXfrm>
    </dsp:sp>
    <dsp:sp modelId="{0E615BC2-8D0C-4D8F-B4A6-3CF47FD4A60E}">
      <dsp:nvSpPr>
        <dsp:cNvPr id="0" name=""/>
        <dsp:cNvSpPr/>
      </dsp:nvSpPr>
      <dsp:spPr>
        <a:xfrm rot="5400000">
          <a:off x="4430171" y="1619794"/>
          <a:ext cx="226034" cy="271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1100" kern="1200"/>
        </a:p>
      </dsp:txBody>
      <dsp:txXfrm rot="-5400000">
        <a:off x="4461816" y="1642397"/>
        <a:ext cx="162745" cy="158224"/>
      </dsp:txXfrm>
    </dsp:sp>
    <dsp:sp modelId="{87B4F22A-FB04-41DC-9AA8-D4FBB289B025}">
      <dsp:nvSpPr>
        <dsp:cNvPr id="0" name=""/>
        <dsp:cNvSpPr/>
      </dsp:nvSpPr>
      <dsp:spPr>
        <a:xfrm>
          <a:off x="606882" y="1906104"/>
          <a:ext cx="7872612" cy="602759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u="none" strike="noStrike" kern="1200" cap="none" spc="0" baseline="0" noProof="0" dirty="0" smtClean="0"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Signing the partnership agreement</a:t>
          </a:r>
          <a:endParaRPr lang="en-US" sz="2000" b="1" i="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624536" y="1923758"/>
        <a:ext cx="7837304" cy="567451"/>
      </dsp:txXfrm>
    </dsp:sp>
    <dsp:sp modelId="{CFED85A5-EC29-49AF-B547-0A9DF5B91491}">
      <dsp:nvSpPr>
        <dsp:cNvPr id="0" name=""/>
        <dsp:cNvSpPr/>
      </dsp:nvSpPr>
      <dsp:spPr>
        <a:xfrm rot="5400000">
          <a:off x="4430171" y="2523932"/>
          <a:ext cx="226034" cy="271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1100" kern="1200"/>
        </a:p>
      </dsp:txBody>
      <dsp:txXfrm rot="-5400000">
        <a:off x="4461816" y="2546535"/>
        <a:ext cx="162745" cy="158224"/>
      </dsp:txXfrm>
    </dsp:sp>
    <dsp:sp modelId="{CBAA97C2-04B1-471A-854A-D37B7758558F}">
      <dsp:nvSpPr>
        <dsp:cNvPr id="0" name=""/>
        <dsp:cNvSpPr/>
      </dsp:nvSpPr>
      <dsp:spPr>
        <a:xfrm>
          <a:off x="606882" y="2810243"/>
          <a:ext cx="7872612" cy="602759"/>
        </a:xfrm>
        <a:prstGeom prst="roundRect">
          <a:avLst>
            <a:gd name="adj" fmla="val 1000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u="none" strike="noStrike" kern="1200" cap="none" spc="0" baseline="0" noProof="0" dirty="0" smtClean="0"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Project preparation</a:t>
          </a:r>
          <a:endParaRPr lang="en-US" sz="2000" b="1" i="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624536" y="2827897"/>
        <a:ext cx="7837304" cy="567451"/>
      </dsp:txXfrm>
    </dsp:sp>
    <dsp:sp modelId="{8232FC06-5EE1-49B5-B1A7-F0575EFC6E66}">
      <dsp:nvSpPr>
        <dsp:cNvPr id="0" name=""/>
        <dsp:cNvSpPr/>
      </dsp:nvSpPr>
      <dsp:spPr>
        <a:xfrm rot="5400000">
          <a:off x="4430171" y="3428071"/>
          <a:ext cx="226034" cy="271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1100" kern="1200"/>
        </a:p>
      </dsp:txBody>
      <dsp:txXfrm rot="-5400000">
        <a:off x="4461816" y="3450674"/>
        <a:ext cx="162745" cy="158224"/>
      </dsp:txXfrm>
    </dsp:sp>
    <dsp:sp modelId="{A8C0D5D4-9F53-4676-A9C5-DE07B3D7C1FD}">
      <dsp:nvSpPr>
        <dsp:cNvPr id="0" name=""/>
        <dsp:cNvSpPr/>
      </dsp:nvSpPr>
      <dsp:spPr>
        <a:xfrm>
          <a:off x="606882" y="3714381"/>
          <a:ext cx="7872612" cy="602759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Project submission</a:t>
          </a:r>
          <a:endParaRPr lang="en-US" sz="2000" b="1" i="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624536" y="3732035"/>
        <a:ext cx="7837304" cy="567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10 </a:t>
            </a:r>
            <a:r>
              <a:rPr lang="en-US" dirty="0" err="1"/>
              <a:t>noiembrie</a:t>
            </a:r>
            <a:r>
              <a:rPr lang="en-US" dirty="0"/>
              <a:t> 2015 - </a:t>
            </a:r>
            <a:r>
              <a:rPr lang="en-US" dirty="0" err="1"/>
              <a:t>Timșoara</a:t>
            </a:r>
            <a:r>
              <a:rPr lang="en-US" dirty="0"/>
              <a:t>, România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9CF8E-B6FD-4E7E-B005-17AE2D79B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26262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10 </a:t>
            </a:r>
            <a:r>
              <a:rPr lang="en-US" dirty="0" err="1"/>
              <a:t>noiembrie</a:t>
            </a:r>
            <a:r>
              <a:rPr lang="en-US" dirty="0"/>
              <a:t> 2015 - </a:t>
            </a:r>
            <a:r>
              <a:rPr lang="en-US" dirty="0" err="1"/>
              <a:t>Timșoara</a:t>
            </a:r>
            <a:r>
              <a:rPr lang="en-US" dirty="0"/>
              <a:t>, România </a:t>
            </a:r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B6302-ED48-4C53-A492-7C0FE8F88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9321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10 </a:t>
            </a:r>
            <a:r>
              <a:rPr lang="en-US" dirty="0" err="1"/>
              <a:t>noiembrie</a:t>
            </a:r>
            <a:r>
              <a:rPr lang="en-US" dirty="0"/>
              <a:t> 2015 - </a:t>
            </a:r>
            <a:r>
              <a:rPr lang="en-US" dirty="0" err="1"/>
              <a:t>Timșoara</a:t>
            </a:r>
            <a:r>
              <a:rPr lang="en-US" dirty="0"/>
              <a:t>, România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43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294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001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205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249A57C-B8C3-30B3-95AD-BA4F8518E0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32656"/>
            <a:ext cx="4405383" cy="132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41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42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755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49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016" y="332656"/>
            <a:ext cx="4176464" cy="1008111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373" y="6453336"/>
            <a:ext cx="9144000" cy="4046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4249C11-6C55-2163-44EB-D678B83AF4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8" y="356359"/>
            <a:ext cx="3129079" cy="94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0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rgbClr val="9FAEE5"/>
          </a:solidFill>
          <a:ln>
            <a:solidFill>
              <a:srgbClr val="C6D9F1"/>
            </a:solidFill>
          </a:ln>
        </p:spPr>
        <p:txBody>
          <a:bodyPr/>
          <a:lstStyle>
            <a:lvl1pPr>
              <a:defRPr sz="2800"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>
              <a:defRPr sz="2400"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>
              <a:defRPr sz="2000"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ln>
            <a:solidFill>
              <a:srgbClr val="0070C0"/>
            </a:solidFill>
          </a:ln>
        </p:spPr>
        <p:txBody>
          <a:bodyPr/>
          <a:lstStyle>
            <a:lvl1pPr>
              <a:defRPr sz="2800"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>
              <a:defRPr sz="2400"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>
              <a:defRPr sz="2000"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373" y="6453336"/>
            <a:ext cx="9144000" cy="4046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16016" y="332656"/>
            <a:ext cx="4176464" cy="1008111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882375E-7E4C-CB22-2E8A-83C4C8779F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8" y="356359"/>
            <a:ext cx="3129079" cy="94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13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10" y="1268760"/>
            <a:ext cx="8444270" cy="699896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37052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5D5829F-BEC7-5785-596B-773E9911DC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8" y="356359"/>
            <a:ext cx="3129079" cy="94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74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48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65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66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4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06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8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7"/>
          <p:cNvSpPr txBox="1">
            <a:spLocks/>
          </p:cNvSpPr>
          <p:nvPr/>
        </p:nvSpPr>
        <p:spPr>
          <a:xfrm>
            <a:off x="-26271" y="5595796"/>
            <a:ext cx="9144000" cy="7639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1800" dirty="0" err="1" smtClean="0">
                <a:solidFill>
                  <a:schemeClr val="bg1">
                    <a:lumMod val="50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Dr</a:t>
            </a:r>
            <a:r>
              <a:rPr lang="ro-RO" sz="1800" dirty="0" err="1" smtClean="0">
                <a:solidFill>
                  <a:schemeClr val="bg1">
                    <a:lumMod val="50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.Tr</a:t>
            </a:r>
            <a:r>
              <a:rPr lang="ro-RO" sz="1800" dirty="0" smtClean="0">
                <a:solidFill>
                  <a:schemeClr val="bg1">
                    <a:lumMod val="50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. Severin</a:t>
            </a:r>
            <a:r>
              <a:rPr lang="ro-RO" sz="1800" dirty="0" smtClean="0">
                <a:solidFill>
                  <a:schemeClr val="bg1">
                    <a:lumMod val="50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ro-RO" sz="1800" dirty="0" smtClean="0">
                <a:solidFill>
                  <a:schemeClr val="bg1">
                    <a:lumMod val="50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Romania</a:t>
            </a:r>
            <a:endParaRPr lang="en-GB" sz="1800" dirty="0">
              <a:solidFill>
                <a:schemeClr val="bg1">
                  <a:lumMod val="50000"/>
                </a:schemeClr>
              </a:solidFill>
              <a:latin typeface="Montserrat" panose="000005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17"/>
          <p:cNvSpPr txBox="1">
            <a:spLocks/>
          </p:cNvSpPr>
          <p:nvPr/>
        </p:nvSpPr>
        <p:spPr>
          <a:xfrm>
            <a:off x="0" y="1955605"/>
            <a:ext cx="9144000" cy="1152129"/>
          </a:xfrm>
          <a:prstGeom prst="rect">
            <a:avLst/>
          </a:prstGeom>
          <a:gradFill flip="none" rotWithShape="1">
            <a:gsLst>
              <a:gs pos="90000">
                <a:srgbClr val="034B77"/>
              </a:gs>
              <a:gs pos="40000">
                <a:srgbClr val="3471B8"/>
              </a:gs>
            </a:gsLst>
            <a:lin ang="2400000" scaled="0"/>
            <a:tileRect/>
          </a:gra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sz="2400" b="1" dirty="0">
                <a:solidFill>
                  <a:srgbClr val="FFFFFF"/>
                </a:solidFill>
              </a:rPr>
              <a:t>Interreg IPA </a:t>
            </a:r>
            <a:endParaRPr lang="ro-RO" sz="2400" b="1" dirty="0">
              <a:solidFill>
                <a:srgbClr val="FFFFFF"/>
              </a:solidFill>
            </a:endParaRPr>
          </a:p>
          <a:p>
            <a:pPr>
              <a:lnSpc>
                <a:spcPct val="110000"/>
              </a:lnSpc>
            </a:pPr>
            <a:r>
              <a:rPr lang="it-IT" sz="2400" b="1" dirty="0" smtClean="0">
                <a:solidFill>
                  <a:srgbClr val="FFFFFF"/>
                </a:solidFill>
              </a:rPr>
              <a:t>Romania</a:t>
            </a:r>
            <a:r>
              <a:rPr lang="ro-RO" sz="2400" b="1" dirty="0" smtClean="0">
                <a:solidFill>
                  <a:srgbClr val="FFFFFF"/>
                </a:solidFill>
              </a:rPr>
              <a:t>-</a:t>
            </a:r>
            <a:r>
              <a:rPr lang="it-IT" sz="2400" b="1" dirty="0" smtClean="0">
                <a:solidFill>
                  <a:srgbClr val="FFFFFF"/>
                </a:solidFill>
              </a:rPr>
              <a:t>Serbia</a:t>
            </a:r>
            <a:r>
              <a:rPr lang="ro-RO" sz="2400" b="1" dirty="0" smtClean="0">
                <a:solidFill>
                  <a:srgbClr val="FFFFFF"/>
                </a:solidFill>
              </a:rPr>
              <a:t> </a:t>
            </a:r>
            <a:r>
              <a:rPr lang="ro-RO" sz="2400" b="1" dirty="0" err="1" smtClean="0">
                <a:solidFill>
                  <a:srgbClr val="FFFFFF"/>
                </a:solidFill>
              </a:rPr>
              <a:t>Programme</a:t>
            </a:r>
            <a:endParaRPr lang="ro-RO" sz="2400" b="1" dirty="0">
              <a:solidFill>
                <a:srgbClr val="FFFF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826B407-E154-4189-9A59-22F8D6604218}"/>
              </a:ext>
            </a:extLst>
          </p:cNvPr>
          <p:cNvSpPr txBox="1"/>
          <p:nvPr/>
        </p:nvSpPr>
        <p:spPr>
          <a:xfrm>
            <a:off x="0" y="3107734"/>
            <a:ext cx="9144000" cy="390492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Cooperation beyond borders!</a:t>
            </a:r>
            <a:endParaRPr lang="en-GB" sz="16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4BF1B044-BDD0-4A9A-A805-BFD910548384}"/>
              </a:ext>
            </a:extLst>
          </p:cNvPr>
          <p:cNvSpPr txBox="1">
            <a:spLocks/>
          </p:cNvSpPr>
          <p:nvPr/>
        </p:nvSpPr>
        <p:spPr>
          <a:xfrm>
            <a:off x="-17045" y="6381328"/>
            <a:ext cx="9125549" cy="37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>
              <a:lnSpc>
                <a:spcPct val="104000"/>
              </a:lnSpc>
              <a:spcBef>
                <a:spcPts val="220"/>
              </a:spcBef>
              <a:buFontTx/>
              <a:buNone/>
              <a:defRPr/>
            </a:pPr>
            <a:r>
              <a:rPr lang="ro-RO" sz="1600" dirty="0">
                <a:solidFill>
                  <a:schemeClr val="tx1"/>
                </a:solidFill>
                <a:latin typeface="+mn-lt"/>
              </a:rPr>
              <a:t>Programme 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co-financed by the European Union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2ABF2B8-9EFA-3919-C075-30C2E9847E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85" y="3936044"/>
            <a:ext cx="891562" cy="89156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24BCA5CC-EAD1-BC4C-F106-041C23838F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936044"/>
            <a:ext cx="894579" cy="89156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7BFA6C18-4F3C-E51C-4917-972F664F0B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345" y="3936044"/>
            <a:ext cx="891562" cy="89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1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265B757-4C26-46BF-35BF-D55713EA8D33}"/>
              </a:ext>
            </a:extLst>
          </p:cNvPr>
          <p:cNvSpPr/>
          <p:nvPr/>
        </p:nvSpPr>
        <p:spPr>
          <a:xfrm>
            <a:off x="122018" y="1662610"/>
            <a:ext cx="4449982" cy="4579674"/>
          </a:xfrm>
          <a:prstGeom prst="rect">
            <a:avLst/>
          </a:prstGeom>
          <a:solidFill>
            <a:srgbClr val="F2F2F2">
              <a:alpha val="25098"/>
            </a:srgb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8E983B25-AF09-DF4A-97BB-203EF36CD0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35" y="1780094"/>
            <a:ext cx="3983814" cy="4344705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A17121-2624-F209-03EF-112D2A85D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2850" y="476672"/>
            <a:ext cx="4176464" cy="864095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Eligible area</a:t>
            </a:r>
            <a:r>
              <a:rPr lang="ro-RO" dirty="0">
                <a:solidFill>
                  <a:schemeClr val="tx1"/>
                </a:solidFill>
              </a:rPr>
              <a:t>: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Drapelul Serbiei - Wikipedia">
            <a:extLst>
              <a:ext uri="{FF2B5EF4-FFF2-40B4-BE49-F238E27FC236}">
                <a16:creationId xmlns:a16="http://schemas.microsoft.com/office/drawing/2014/main" xmlns="" id="{B88ECD12-EFD0-DFF1-1D32-AA151E0ED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69206"/>
            <a:ext cx="490572" cy="32623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8">
            <a:extLst>
              <a:ext uri="{FF2B5EF4-FFF2-40B4-BE49-F238E27FC236}">
                <a16:creationId xmlns:a16="http://schemas.microsoft.com/office/drawing/2014/main" xmlns="" id="{EAF4C80D-102B-F98A-818F-C8E3E9776C80}"/>
              </a:ext>
            </a:extLst>
          </p:cNvPr>
          <p:cNvSpPr txBox="1">
            <a:spLocks/>
          </p:cNvSpPr>
          <p:nvPr/>
        </p:nvSpPr>
        <p:spPr>
          <a:xfrm>
            <a:off x="4716016" y="1556792"/>
            <a:ext cx="4174298" cy="1822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GB" sz="2500" b="1" noProof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Romania – 3 counties:</a:t>
            </a:r>
            <a:endParaRPr lang="en-GB" sz="2500" noProof="1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300" noProof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Timiş</a:t>
            </a:r>
          </a:p>
          <a:p>
            <a:pPr marL="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300" noProof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Caraş-Severin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300" noProof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Mehedinţi</a:t>
            </a:r>
          </a:p>
        </p:txBody>
      </p:sp>
      <p:pic>
        <p:nvPicPr>
          <p:cNvPr id="1028" name="Picture 4" descr="Steag Romania - drapel | sidro.ro">
            <a:extLst>
              <a:ext uri="{FF2B5EF4-FFF2-40B4-BE49-F238E27FC236}">
                <a16:creationId xmlns:a16="http://schemas.microsoft.com/office/drawing/2014/main" xmlns="" id="{C6694E15-2D3F-C349-C885-578ACF2C2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193872"/>
            <a:ext cx="490573" cy="32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ubtitle 8">
            <a:extLst>
              <a:ext uri="{FF2B5EF4-FFF2-40B4-BE49-F238E27FC236}">
                <a16:creationId xmlns:a16="http://schemas.microsoft.com/office/drawing/2014/main" xmlns="" id="{75083F2B-E152-B3D6-327D-BD8597346A08}"/>
              </a:ext>
            </a:extLst>
          </p:cNvPr>
          <p:cNvSpPr txBox="1">
            <a:spLocks/>
          </p:cNvSpPr>
          <p:nvPr/>
        </p:nvSpPr>
        <p:spPr>
          <a:xfrm>
            <a:off x="4716016" y="3379230"/>
            <a:ext cx="4233296" cy="28630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GB" sz="2500" b="1" noProof="1">
                <a:solidFill>
                  <a:srgbClr val="DA5C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Republic of Serbia – 6 districts:</a:t>
            </a:r>
            <a:endParaRPr lang="en-GB" sz="2500" noProof="1">
              <a:solidFill>
                <a:srgbClr val="DA5C5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3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Severnobanatski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3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Srednjebanatski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3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Južnobanatski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3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Podunavski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3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Braničevski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3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Borski</a:t>
            </a:r>
          </a:p>
        </p:txBody>
      </p:sp>
    </p:spTree>
    <p:extLst>
      <p:ext uri="{BB962C8B-B14F-4D97-AF65-F5344CB8AC3E}">
        <p14:creationId xmlns:p14="http://schemas.microsoft.com/office/powerpoint/2010/main" val="422968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338CFB-56BC-CF2E-EE34-1495D7570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8929" y="268937"/>
            <a:ext cx="4176464" cy="1008111"/>
          </a:xfrm>
        </p:spPr>
        <p:txBody>
          <a:bodyPr/>
          <a:lstStyle/>
          <a:p>
            <a:pPr algn="r"/>
            <a:r>
              <a:rPr lang="en-US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STEPS TO FOLLOW IN ACCESSING FUNDS</a:t>
            </a:r>
            <a:endParaRPr lang="en-GB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xmlns="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611560" y="1277048"/>
            <a:ext cx="8348205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o-RO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5 </a:t>
            </a:r>
            <a:r>
              <a:rPr lang="ro-RO" sz="24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</a:t>
            </a:r>
            <a:r>
              <a:rPr lang="ro-RO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24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phases</a:t>
            </a:r>
            <a:r>
              <a:rPr lang="ro-RO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ro-RO" sz="24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ro-RO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24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process</a:t>
            </a:r>
            <a:r>
              <a:rPr lang="ro-RO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ro-RO" sz="24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accessing</a:t>
            </a:r>
            <a:r>
              <a:rPr lang="ro-RO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24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funds</a:t>
            </a:r>
            <a:r>
              <a:rPr lang="en-GB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ro-RO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B04D685-8A5E-ED8C-D1C7-84B4FB1D5547}"/>
              </a:ext>
            </a:extLst>
          </p:cNvPr>
          <p:cNvSpPr txBox="1"/>
          <p:nvPr/>
        </p:nvSpPr>
        <p:spPr>
          <a:xfrm>
            <a:off x="0" y="6390000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889008"/>
              </p:ext>
            </p:extLst>
          </p:nvPr>
        </p:nvGraphicFramePr>
        <p:xfrm>
          <a:off x="35496" y="2132856"/>
          <a:ext cx="908637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0859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BCBFEF-CAE4-FE6D-46D1-522DA9493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260648"/>
            <a:ext cx="5004048" cy="1008111"/>
          </a:xfrm>
        </p:spPr>
        <p:txBody>
          <a:bodyPr/>
          <a:lstStyle/>
          <a:p>
            <a:pPr algn="r"/>
            <a:r>
              <a:rPr lang="en-GB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Eligibility </a:t>
            </a:r>
            <a:r>
              <a:rPr lang="ro-RO" alt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criteria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168DFCA7-299E-DB2D-EDB6-ABC0668F7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73874"/>
              </p:ext>
            </p:extLst>
          </p:nvPr>
        </p:nvGraphicFramePr>
        <p:xfrm>
          <a:off x="493558" y="4994879"/>
          <a:ext cx="8311244" cy="133204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9620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12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679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59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b="1" noProof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Minimum number of partners: </a:t>
                      </a:r>
                    </a:p>
                  </a:txBody>
                  <a:tcPr marL="42870" marR="42870" marT="42874" marB="428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400" b="1" noProof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endParaRPr lang="en-GB" sz="2400" b="0" noProof="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2870" marR="42870" marT="42874" marB="428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b="0" noProof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One from each side of the border</a:t>
                      </a:r>
                    </a:p>
                  </a:txBody>
                  <a:tcPr marL="42870" marR="42870" marT="42874" marB="428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9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b="1" noProof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Maximum number of partners: </a:t>
                      </a:r>
                    </a:p>
                  </a:txBody>
                  <a:tcPr marL="42870" marR="42870" marT="42874" marB="428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2400" b="1" noProof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</a:t>
                      </a:r>
                      <a:endParaRPr lang="en-GB" sz="2400" b="0" noProof="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2870" marR="42870" marT="42874" marB="428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6E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800" b="0" noProof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Including the Lead Partner</a:t>
                      </a:r>
                    </a:p>
                  </a:txBody>
                  <a:tcPr marL="42870" marR="42870" marT="42874" marB="428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" name="Content Placeholder 7">
            <a:extLst>
              <a:ext uri="{FF2B5EF4-FFF2-40B4-BE49-F238E27FC236}">
                <a16:creationId xmlns:a16="http://schemas.microsoft.com/office/drawing/2014/main" xmlns="" id="{DB564B72-1998-8C10-F7F1-346F03BC6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558" y="2097307"/>
            <a:ext cx="8311244" cy="2728331"/>
          </a:xfrm>
          <a:ln w="3175">
            <a:solidFill>
              <a:srgbClr val="0E6EB6"/>
            </a:solidFill>
            <a:prstDash val="sysDot"/>
          </a:ln>
        </p:spPr>
        <p:txBody>
          <a:bodyPr anchor="ctr">
            <a:normAutofit/>
          </a:bodyPr>
          <a:lstStyle/>
          <a:p>
            <a:pPr marL="0" indent="0" algn="just">
              <a:buNone/>
              <a:defRPr/>
            </a:pPr>
            <a:r>
              <a:rPr lang="en-US" sz="2200" b="1" dirty="0" smtClean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Partners must fulfil the following criteria: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en-US" sz="2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 non-profit making bodies and legally established according to</a:t>
            </a:r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the </a:t>
            </a:r>
            <a:r>
              <a:rPr lang="en-US" sz="2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national legislation of the state on whose territory they are located.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Public authorities, public bodies and bodies governed by public law.</a:t>
            </a:r>
            <a:endParaRPr lang="en-US" sz="2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xmlns="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1043608" y="1358997"/>
            <a:ext cx="6840760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o-RO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</a:t>
            </a:r>
            <a:r>
              <a:rPr lang="ro-RO" sz="24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Eligibility</a:t>
            </a:r>
            <a:r>
              <a:rPr lang="ro-RO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ro-RO" sz="24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applicants</a:t>
            </a:r>
            <a:endParaRPr lang="ro-RO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B04D685-8A5E-ED8C-D1C7-84B4FB1D5547}"/>
              </a:ext>
            </a:extLst>
          </p:cNvPr>
          <p:cNvSpPr txBox="1"/>
          <p:nvPr/>
        </p:nvSpPr>
        <p:spPr>
          <a:xfrm>
            <a:off x="0" y="6390000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66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9FCA78A-7B89-6B98-E8EF-3E0E16EE6884}"/>
              </a:ext>
            </a:extLst>
          </p:cNvPr>
          <p:cNvSpPr txBox="1"/>
          <p:nvPr/>
        </p:nvSpPr>
        <p:spPr>
          <a:xfrm>
            <a:off x="0" y="6390000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896938" y="1870997"/>
            <a:ext cx="4603789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Cooperation criteria:</a:t>
            </a: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algn="r"/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Eligibility </a:t>
            </a:r>
            <a:r>
              <a:rPr lang="ro-RO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criteria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708920"/>
            <a:ext cx="7488833" cy="2448272"/>
          </a:xfrm>
          <a:noFill/>
          <a:ln>
            <a:solidFill>
              <a:srgbClr val="0E6EB6"/>
            </a:solidFill>
            <a:prstDash val="sysDot"/>
          </a:ln>
        </p:spPr>
        <p:txBody>
          <a:bodyPr anchor="t">
            <a:noAutofit/>
          </a:bodyPr>
          <a:lstStyle/>
          <a:p>
            <a:pPr marL="363220" marR="15240" lvl="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en-GB" b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Joint development </a:t>
            </a:r>
            <a:r>
              <a:rPr lang="en-US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–</a:t>
            </a:r>
            <a:r>
              <a:rPr lang="en-GB" b="1" dirty="0" smtClean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(mandatory</a:t>
            </a:r>
            <a:r>
              <a:rPr lang="en-US" dirty="0" smtClean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ro-RO" dirty="0" smtClean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o-RO" dirty="0" smtClean="0">
              <a:solidFill>
                <a:prstClr val="black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63220" marR="15240" lvl="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en-US" b="1" dirty="0" smtClean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Joint </a:t>
            </a:r>
            <a:r>
              <a:rPr lang="en-US" b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implementation </a:t>
            </a:r>
            <a:r>
              <a:rPr lang="en-US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– (mandatory</a:t>
            </a:r>
            <a:r>
              <a:rPr lang="en-US" dirty="0" smtClean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kumimoji="0" lang="en-GB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uLnTx/>
              <a:uFillTx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63220" marR="15240" lvl="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en-US" b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Joint financing </a:t>
            </a:r>
            <a:r>
              <a:rPr lang="en-US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– (mandatory) </a:t>
            </a:r>
            <a:endParaRPr lang="ro-RO" dirty="0" smtClean="0">
              <a:solidFill>
                <a:prstClr val="black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63220" marR="15240" lvl="0" algn="just">
              <a:lnSpc>
                <a:spcPct val="110000"/>
              </a:lnSpc>
              <a:spcBef>
                <a:spcPts val="220"/>
              </a:spcBef>
              <a:buFont typeface="Wingdings" panose="05000000000000000000" pitchFamily="2" charset="2"/>
              <a:buChar char="q"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Joint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staffing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– (optional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kumimoji="0" lang="en-GB" u="none" strike="noStrike" kern="1200" cap="none" spc="0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82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BCBFEF-CAE4-FE6D-46D1-522DA9493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260648"/>
            <a:ext cx="5004048" cy="1008111"/>
          </a:xfrm>
        </p:spPr>
        <p:txBody>
          <a:bodyPr/>
          <a:lstStyle/>
          <a:p>
            <a:pPr algn="r"/>
            <a:r>
              <a:rPr lang="en-GB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Eligibility </a:t>
            </a:r>
            <a:r>
              <a:rPr lang="ro-RO" alt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criteria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xmlns="" id="{DB564B72-1998-8C10-F7F1-346F03BC6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465214"/>
            <a:ext cx="8460432" cy="3484066"/>
          </a:xfrm>
          <a:ln w="3175">
            <a:solidFill>
              <a:srgbClr val="0E6EB6"/>
            </a:solidFill>
            <a:prstDash val="sysDot"/>
          </a:ln>
        </p:spPr>
        <p:txBody>
          <a:bodyPr anchor="ctr">
            <a:normAutofit/>
          </a:bodyPr>
          <a:lstStyle/>
          <a:p>
            <a:pPr marL="0" indent="0" algn="just">
              <a:lnSpc>
                <a:spcPct val="200000"/>
              </a:lnSpc>
              <a:buNone/>
              <a:defRPr/>
            </a:pPr>
            <a:r>
              <a:rPr lang="en-US" sz="2400" b="1" dirty="0" smtClean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Partners must fulfil the following criteria: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be </a:t>
            </a:r>
            <a:r>
              <a:rPr lang="en-US" sz="24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carried out within </a:t>
            </a:r>
            <a:r>
              <a:rPr lang="en-US" sz="2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en-US" sz="2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lang="en-US" sz="2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area.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Have </a:t>
            </a:r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cross-border impact </a:t>
            </a: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the </a:t>
            </a:r>
            <a:r>
              <a:rPr lang="en-US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area.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ü"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Contribute</a:t>
            </a:r>
            <a:r>
              <a:rPr lang="en-US" sz="2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the </a:t>
            </a:r>
            <a:r>
              <a:rPr lang="en-US" sz="24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objectives</a:t>
            </a:r>
            <a:r>
              <a:rPr lang="en-US" sz="2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the </a:t>
            </a:r>
            <a:r>
              <a:rPr lang="en-US" sz="2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lang="en-US" sz="2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xmlns="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1043608" y="1358997"/>
            <a:ext cx="6840760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o-RO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ro-RO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ro-RO" sz="24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Eligibility</a:t>
            </a:r>
            <a:r>
              <a:rPr lang="ro-RO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ro-RO" sz="24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actions</a:t>
            </a:r>
            <a:r>
              <a:rPr lang="ro-RO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ro-RO" sz="24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operations</a:t>
            </a:r>
            <a:r>
              <a:rPr lang="ro-RO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ro-RO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B04D685-8A5E-ED8C-D1C7-84B4FB1D5547}"/>
              </a:ext>
            </a:extLst>
          </p:cNvPr>
          <p:cNvSpPr txBox="1"/>
          <p:nvPr/>
        </p:nvSpPr>
        <p:spPr>
          <a:xfrm>
            <a:off x="0" y="6390000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3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B04D685-8A5E-ED8C-D1C7-84B4FB1D5547}"/>
              </a:ext>
            </a:extLst>
          </p:cNvPr>
          <p:cNvSpPr txBox="1"/>
          <p:nvPr/>
        </p:nvSpPr>
        <p:spPr>
          <a:xfrm>
            <a:off x="0" y="6390000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1">
            <a:extLst>
              <a:ext uri="{FF2B5EF4-FFF2-40B4-BE49-F238E27FC236}">
                <a16:creationId xmlns:a16="http://schemas.microsoft.com/office/drawing/2014/main" xmlns="" id="{1AD1C8D7-A21D-480A-064B-F8556D8726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6736758"/>
              </p:ext>
            </p:extLst>
          </p:nvPr>
        </p:nvGraphicFramePr>
        <p:xfrm>
          <a:off x="268858" y="2029148"/>
          <a:ext cx="8606284" cy="30945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86062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95168">
                <a:tc>
                  <a:txBody>
                    <a:bodyPr/>
                    <a:lstStyle/>
                    <a:p>
                      <a:pPr algn="l"/>
                      <a:r>
                        <a:rPr lang="ro-RO" sz="2400" dirty="0" err="1" smtClean="0">
                          <a:effectLst/>
                        </a:rPr>
                        <a:t>Priority</a:t>
                      </a:r>
                      <a:r>
                        <a:rPr lang="ro-RO" sz="2400" dirty="0" smtClean="0">
                          <a:effectLst/>
                        </a:rPr>
                        <a:t> 1: </a:t>
                      </a:r>
                      <a:r>
                        <a:rPr lang="en-US" sz="2400" dirty="0" smtClean="0">
                          <a:effectLst/>
                        </a:rPr>
                        <a:t>Environmental protection and risk management </a:t>
                      </a:r>
                      <a:endParaRPr lang="ro-RO" sz="24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948">
                <a:tc>
                  <a:txBody>
                    <a:bodyPr/>
                    <a:lstStyle/>
                    <a:p>
                      <a:pPr algn="l"/>
                      <a:r>
                        <a:rPr lang="ro-RO" sz="2000" dirty="0" err="1" smtClean="0">
                          <a:effectLst/>
                        </a:rPr>
                        <a:t>SO</a:t>
                      </a:r>
                      <a:r>
                        <a:rPr lang="ro-RO" sz="200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1.1 </a:t>
                      </a:r>
                      <a:r>
                        <a:rPr lang="en-US" sz="2000" dirty="0">
                          <a:effectLst/>
                        </a:rPr>
                        <a:t>- Enhancing protection and preservation of nature, biodiversity and green infrastructure, including in urban areas, and reducing all forms of pollution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948">
                <a:tc>
                  <a:txBody>
                    <a:bodyPr/>
                    <a:lstStyle/>
                    <a:p>
                      <a:pPr algn="l"/>
                      <a:r>
                        <a:rPr lang="ro-RO" sz="2000" dirty="0" err="1" smtClean="0">
                          <a:effectLst/>
                        </a:rPr>
                        <a:t>SO</a:t>
                      </a:r>
                      <a:r>
                        <a:rPr lang="ro-RO" sz="200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1.2 </a:t>
                      </a:r>
                      <a:r>
                        <a:rPr lang="en-US" sz="2000" dirty="0">
                          <a:effectLst/>
                        </a:rPr>
                        <a:t>- Promoting renewable energy in accordance with Directive (EU) 2018/2001, including the sustainability criteria set out therein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948">
                <a:tc>
                  <a:txBody>
                    <a:bodyPr/>
                    <a:lstStyle/>
                    <a:p>
                      <a:pPr algn="l"/>
                      <a:r>
                        <a:rPr lang="ro-RO" sz="2000" dirty="0" err="1" smtClean="0">
                          <a:effectLst/>
                        </a:rPr>
                        <a:t>SO</a:t>
                      </a:r>
                      <a:r>
                        <a:rPr lang="ro-RO" sz="200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1.3 </a:t>
                      </a:r>
                      <a:r>
                        <a:rPr lang="en-US" sz="2000" dirty="0">
                          <a:effectLst/>
                        </a:rPr>
                        <a:t>- Promoting energy efficiency and reducing green-house gas emissions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5730">
                <a:tc>
                  <a:txBody>
                    <a:bodyPr/>
                    <a:lstStyle/>
                    <a:p>
                      <a:pPr algn="l"/>
                      <a:r>
                        <a:rPr lang="ro-RO" sz="2000" dirty="0" err="1" smtClean="0">
                          <a:effectLst/>
                        </a:rPr>
                        <a:t>SO</a:t>
                      </a:r>
                      <a:r>
                        <a:rPr lang="ro-RO" sz="200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1.4 </a:t>
                      </a:r>
                      <a:r>
                        <a:rPr lang="en-US" sz="2000" dirty="0">
                          <a:effectLst/>
                        </a:rPr>
                        <a:t>- Promoting climate change adaptation and disaster risk prevention and resilience, taking into account ecosystem-based approaches</a:t>
                      </a:r>
                      <a:endParaRPr lang="ro-RO" sz="200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00BCBFEF-CAE4-FE6D-46D1-522DA9493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260648"/>
            <a:ext cx="5004048" cy="1008111"/>
          </a:xfrm>
        </p:spPr>
        <p:txBody>
          <a:bodyPr/>
          <a:lstStyle/>
          <a:p>
            <a:pPr algn="r"/>
            <a:r>
              <a:rPr lang="en-GB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Eligibility </a:t>
            </a:r>
            <a:r>
              <a:rPr lang="ro-RO" alt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criteria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54453" y="1469701"/>
            <a:ext cx="5682966" cy="3656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>
              <a:lnSpc>
                <a:spcPct val="70000"/>
              </a:lnSpc>
            </a:pPr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PRIORITY  and 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 objectives</a:t>
            </a:r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F50BE36-01D2-136B-0591-55253393C5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909" y="1242118"/>
            <a:ext cx="682940" cy="68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7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B04D685-8A5E-ED8C-D1C7-84B4FB1D5547}"/>
              </a:ext>
            </a:extLst>
          </p:cNvPr>
          <p:cNvSpPr txBox="1"/>
          <p:nvPr/>
        </p:nvSpPr>
        <p:spPr>
          <a:xfrm>
            <a:off x="0" y="6390000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1">
            <a:extLst>
              <a:ext uri="{FF2B5EF4-FFF2-40B4-BE49-F238E27FC236}">
                <a16:creationId xmlns:a16="http://schemas.microsoft.com/office/drawing/2014/main" xmlns="" id="{1AD1C8D7-A21D-480A-064B-F8556D8726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792294"/>
              </p:ext>
            </p:extLst>
          </p:nvPr>
        </p:nvGraphicFramePr>
        <p:xfrm>
          <a:off x="268858" y="2196341"/>
          <a:ext cx="8606284" cy="364201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6062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en-US" sz="2400" noProof="0" dirty="0" smtClean="0">
                          <a:effectLst/>
                        </a:rPr>
                        <a:t>Priority 2: Social and economic development </a:t>
                      </a:r>
                      <a:endParaRPr lang="en-US" sz="2400" b="1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71719"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>
                          <a:effectLst/>
                        </a:rPr>
                        <a:t>SO 2.1 - Improving equal access to inclusive and quality services in education, training and life-long learning through developing accessible infrastructure, including by fostering resilience for distance and on-line education and training</a:t>
                      </a:r>
                      <a:endParaRPr lang="en-US" sz="2000" noProof="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8245"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>
                          <a:effectLst/>
                        </a:rPr>
                        <a:t>SO 2.2 - Ensuring equal access to health care and fostering resilience of health systems, including primary care, and promoting the transition from institutional to family-based and community-based care</a:t>
                      </a:r>
                      <a:endParaRPr lang="en-US" sz="2000" noProof="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83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 smtClean="0">
                          <a:effectLst/>
                        </a:rPr>
                        <a:t>SO 2.3 - Enhancing the role of culture and sustainable tourism in economic development, social inclusion and social innovation</a:t>
                      </a:r>
                      <a:endParaRPr lang="en-US" sz="2000" noProof="0" dirty="0" smtClean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00BCBFEF-CAE4-FE6D-46D1-522DA9493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260648"/>
            <a:ext cx="5004048" cy="1008111"/>
          </a:xfrm>
        </p:spPr>
        <p:txBody>
          <a:bodyPr/>
          <a:lstStyle/>
          <a:p>
            <a:pPr algn="r"/>
            <a:r>
              <a:rPr lang="en-GB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Eligibility </a:t>
            </a:r>
            <a:r>
              <a:rPr lang="ro-RO" alt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criteria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4453" y="1469701"/>
            <a:ext cx="5682966" cy="3656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>
              <a:lnSpc>
                <a:spcPct val="70000"/>
              </a:lnSpc>
            </a:pPr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PRIORITY  and 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 objectives</a:t>
            </a:r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4DDAB61-FBAE-4279-1496-46A7DC7F79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268759"/>
            <a:ext cx="682940" cy="68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64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7">
            <a:extLst>
              <a:ext uri="{FF2B5EF4-FFF2-40B4-BE49-F238E27FC236}">
                <a16:creationId xmlns:a16="http://schemas.microsoft.com/office/drawing/2014/main" xmlns="" id="{CCDA6671-1F47-4411-2D90-945A805049EA}"/>
              </a:ext>
            </a:extLst>
          </p:cNvPr>
          <p:cNvSpPr txBox="1">
            <a:spLocks/>
          </p:cNvSpPr>
          <p:nvPr/>
        </p:nvSpPr>
        <p:spPr>
          <a:xfrm>
            <a:off x="248070" y="2276872"/>
            <a:ext cx="8505752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The IPA funds requested for one project will range between</a:t>
            </a:r>
            <a:endParaRPr lang="ro-RO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  <a:p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250,000 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E</a:t>
            </a:r>
            <a:r>
              <a:rPr lang="ro-RO" alt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uro</a:t>
            </a:r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and 2,000,000 E</a:t>
            </a:r>
            <a:r>
              <a:rPr lang="ro-RO" alt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uro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xmlns="" id="{C06E62FD-7819-55C0-BDB8-4331C9151359}"/>
              </a:ext>
            </a:extLst>
          </p:cNvPr>
          <p:cNvSpPr txBox="1">
            <a:spLocks/>
          </p:cNvSpPr>
          <p:nvPr/>
        </p:nvSpPr>
        <p:spPr>
          <a:xfrm>
            <a:off x="248070" y="3338763"/>
            <a:ext cx="8505752" cy="299695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 details regarding eligible expenditures are available in Annex F -  List of eligible expenditures.</a:t>
            </a:r>
            <a:endParaRPr lang="ro-RO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ro-RO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  <a:defRPr/>
            </a:pPr>
            <a:r>
              <a:rPr lang="en-US" altLang="en-US" sz="2200" dirty="0">
                <a:solidFill>
                  <a:schemeClr val="tx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eligibility of expenditure applies to both public and own contribution, so it is not possible to consider an ineligible expenditure as own contribution.</a:t>
            </a:r>
            <a:endParaRPr lang="en-GB" sz="2200" dirty="0">
              <a:solidFill>
                <a:schemeClr val="tx2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00BCBFEF-CAE4-FE6D-46D1-522DA9493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260648"/>
            <a:ext cx="5004048" cy="1008111"/>
          </a:xfrm>
        </p:spPr>
        <p:txBody>
          <a:bodyPr/>
          <a:lstStyle/>
          <a:p>
            <a:pPr algn="r"/>
            <a:r>
              <a:rPr lang="en-GB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Eligibility </a:t>
            </a:r>
            <a:r>
              <a:rPr lang="ro-RO" alt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criteria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xmlns="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1043608" y="1358997"/>
            <a:ext cx="6840760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o-RO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</a:t>
            </a:r>
            <a:r>
              <a:rPr lang="ro-RO" sz="24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Eligibility</a:t>
            </a:r>
            <a:r>
              <a:rPr lang="ro-RO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ro-RO" sz="24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expenditure</a:t>
            </a:r>
            <a:endParaRPr lang="ro-RO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B04D685-8A5E-ED8C-D1C7-84B4FB1D5547}"/>
              </a:ext>
            </a:extLst>
          </p:cNvPr>
          <p:cNvSpPr txBox="1"/>
          <p:nvPr/>
        </p:nvSpPr>
        <p:spPr>
          <a:xfrm>
            <a:off x="0" y="6390000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41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9540</TotalTime>
  <Words>525</Words>
  <Application>Microsoft Office PowerPoint</Application>
  <PresentationFormat>On-screen Show (4:3)</PresentationFormat>
  <Paragraphs>75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Montserrat</vt:lpstr>
      <vt:lpstr>Myriad Pro</vt:lpstr>
      <vt:lpstr>Open Sans</vt:lpstr>
      <vt:lpstr>Times New Roman</vt:lpstr>
      <vt:lpstr>Wingdings</vt:lpstr>
      <vt:lpstr>Office Theme</vt:lpstr>
      <vt:lpstr>PowerPoint Presentation</vt:lpstr>
      <vt:lpstr>Eligible area:</vt:lpstr>
      <vt:lpstr>STEPS TO FOLLOW IN ACCESSING FUNDS</vt:lpstr>
      <vt:lpstr>Eligibility criteria</vt:lpstr>
      <vt:lpstr>Eligibility criteria</vt:lpstr>
      <vt:lpstr>Eligibility criteria</vt:lpstr>
      <vt:lpstr>Eligibility criteria</vt:lpstr>
      <vt:lpstr>Eligibility criteria</vt:lpstr>
      <vt:lpstr>Eligibility criteria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 Bardos</dc:creator>
  <cp:lastModifiedBy>Carmen-Dana, Stojanovic</cp:lastModifiedBy>
  <cp:revision>375</cp:revision>
  <cp:lastPrinted>2016-09-28T11:51:08Z</cp:lastPrinted>
  <dcterms:created xsi:type="dcterms:W3CDTF">2015-10-27T11:54:26Z</dcterms:created>
  <dcterms:modified xsi:type="dcterms:W3CDTF">2022-10-14T08:14:46Z</dcterms:modified>
</cp:coreProperties>
</file>